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300" r:id="rId2"/>
    <p:sldId id="340" r:id="rId3"/>
    <p:sldId id="341" r:id="rId4"/>
    <p:sldId id="343" r:id="rId5"/>
    <p:sldId id="345" r:id="rId6"/>
    <p:sldId id="344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5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15ECF-F23F-4932-9C20-FC4FB7F0C00C}" type="datetimeFigureOut">
              <a:rPr lang="es-PE" smtClean="0"/>
              <a:t>19/08/2011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A700F-F9EE-4B4A-A13F-B38BCA4A21C8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3F0C-6FCF-4289-B7F6-03020CC0D3EB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8EA43-6BDC-471B-B7D3-F6B38CE9243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B1C5F4-0FE8-400F-BFA3-A2748A646E34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54A629-C006-4C20-B3B0-2795B15FB741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inocosra@ciudadnuestra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dirty="0" smtClean="0"/>
              <a:t>Gino Costa</a:t>
            </a:r>
          </a:p>
          <a:p>
            <a:pPr algn="r"/>
            <a:r>
              <a:rPr lang="es-ES" dirty="0" smtClean="0"/>
              <a:t>Ciudad Nuestra</a:t>
            </a:r>
          </a:p>
          <a:p>
            <a:pPr algn="r"/>
            <a:r>
              <a:rPr lang="es-ES" dirty="0" smtClean="0">
                <a:hlinkClick r:id="rId2"/>
              </a:rPr>
              <a:t>ginocosta@ciudadnuestra.org</a:t>
            </a:r>
            <a:r>
              <a:rPr lang="es-ES" dirty="0" smtClean="0"/>
              <a:t> </a:t>
            </a:r>
            <a:endParaRPr lang="es-PE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400" b="1" dirty="0" smtClean="0"/>
              <a:t>Seguridad </a:t>
            </a:r>
            <a:r>
              <a:rPr lang="es-ES" sz="4400" b="1" dirty="0" smtClean="0"/>
              <a:t>C</a:t>
            </a:r>
            <a:r>
              <a:rPr lang="es-ES" sz="4400" b="1" dirty="0" smtClean="0"/>
              <a:t>iudadana</a:t>
            </a:r>
            <a:endParaRPr lang="es-PE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Seguridad </a:t>
            </a:r>
            <a:r>
              <a:rPr lang="es-ES" b="1" dirty="0" smtClean="0">
                <a:solidFill>
                  <a:schemeClr val="accent1"/>
                </a:solidFill>
              </a:rPr>
              <a:t>Ciudadana</a:t>
            </a:r>
            <a:r>
              <a:rPr lang="es-ES" b="1" dirty="0" smtClean="0">
                <a:solidFill>
                  <a:schemeClr val="accent1"/>
                </a:solidFill>
              </a:rPr>
              <a:t>: Estamos mal</a:t>
            </a:r>
            <a:endParaRPr lang="es-PE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b="1" dirty="0" smtClean="0"/>
              <a:t>Homicidios</a:t>
            </a:r>
            <a:r>
              <a:rPr lang="es-ES" dirty="0" smtClean="0"/>
              <a:t>: De 5 por 100 mil habitantes (2000-2004) a 11 (2005-2009)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/>
              <a:t>Alta </a:t>
            </a:r>
            <a:r>
              <a:rPr lang="es-ES" b="1" dirty="0" smtClean="0"/>
              <a:t>victimización </a:t>
            </a:r>
            <a:r>
              <a:rPr lang="es-ES" dirty="0" smtClean="0"/>
              <a:t>por hogares: 41%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La mitad de los delitos son robos al paso, una cuarta parte robos en vivienda o local y el 9% atracos (con violencia)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Los </a:t>
            </a:r>
            <a:r>
              <a:rPr lang="es-ES" sz="2300" b="1" dirty="0" smtClean="0"/>
              <a:t>robos con </a:t>
            </a:r>
            <a:r>
              <a:rPr lang="es-ES" sz="2300" b="1" dirty="0" smtClean="0"/>
              <a:t>arma </a:t>
            </a:r>
            <a:r>
              <a:rPr lang="es-ES" sz="2300" dirty="0" smtClean="0"/>
              <a:t>pasaron </a:t>
            </a:r>
            <a:r>
              <a:rPr lang="es-ES" sz="2300" dirty="0" smtClean="0"/>
              <a:t>de ser el 3% de los delitos (2006) al 19% (2010)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La victimización más alta de América Latina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/>
              <a:t>Alta </a:t>
            </a:r>
            <a:r>
              <a:rPr lang="es-ES" b="1" dirty="0" smtClean="0"/>
              <a:t>percepción de inseguridad</a:t>
            </a:r>
            <a:r>
              <a:rPr lang="es-ES" dirty="0" smtClean="0"/>
              <a:t>: 72% de encuestados se sienten algo o muy inseguros frente a la posibilidad de un delito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El temor más alto de América Latina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/>
              <a:t> Muy baja </a:t>
            </a:r>
            <a:r>
              <a:rPr lang="es-ES" b="1" dirty="0" smtClean="0"/>
              <a:t>confianza en las instituciones</a:t>
            </a:r>
            <a:r>
              <a:rPr lang="es-ES" dirty="0" smtClean="0"/>
              <a:t> de seguridad y justicia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Evaluación favorable de los </a:t>
            </a:r>
            <a:r>
              <a:rPr lang="es-ES" sz="2300" dirty="0" err="1" smtClean="0"/>
              <a:t>serenazgos</a:t>
            </a:r>
            <a:r>
              <a:rPr lang="es-ES" sz="2300" dirty="0" smtClean="0"/>
              <a:t>: 30%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Evaluación favorable de la Policía: 29%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300" dirty="0" smtClean="0"/>
              <a:t>Justicia peor</a:t>
            </a:r>
            <a:endParaRPr lang="es-PE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Otras fuentes de inseguridad: De mal en peor</a:t>
            </a:r>
            <a:endParaRPr lang="es-PE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dirty="0" smtClean="0"/>
              <a:t>Avance sostenido del </a:t>
            </a:r>
            <a:r>
              <a:rPr lang="es-ES" sz="2400" b="1" dirty="0" smtClean="0"/>
              <a:t>narcotráfico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Incremento de las </a:t>
            </a:r>
            <a:r>
              <a:rPr lang="es-ES" sz="2100" b="1" dirty="0" smtClean="0"/>
              <a:t>hectáreas cultivadas </a:t>
            </a:r>
            <a:r>
              <a:rPr lang="es-ES" sz="2100" dirty="0" smtClean="0"/>
              <a:t>de hoja de coca = Colombia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Incremento de la </a:t>
            </a:r>
            <a:r>
              <a:rPr lang="es-ES" sz="2100" b="1" dirty="0" smtClean="0"/>
              <a:t>producción</a:t>
            </a:r>
            <a:r>
              <a:rPr lang="es-ES" sz="2100" dirty="0" smtClean="0"/>
              <a:t> potencial de cocaína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Bajísimo</a:t>
            </a:r>
            <a:r>
              <a:rPr lang="es-ES" sz="2100" b="1" dirty="0" smtClean="0"/>
              <a:t> decomiso</a:t>
            </a:r>
            <a:r>
              <a:rPr lang="es-ES" sz="2100" dirty="0" smtClean="0"/>
              <a:t> de </a:t>
            </a:r>
            <a:r>
              <a:rPr lang="es-ES" sz="2100" b="1" dirty="0" smtClean="0"/>
              <a:t>drogas</a:t>
            </a:r>
            <a:r>
              <a:rPr lang="es-ES" sz="2100" dirty="0" smtClean="0"/>
              <a:t> </a:t>
            </a:r>
            <a:r>
              <a:rPr lang="es-ES" sz="2100" dirty="0" err="1" smtClean="0"/>
              <a:t>cocaínicas</a:t>
            </a:r>
            <a:r>
              <a:rPr lang="es-ES" sz="2100" dirty="0" smtClean="0"/>
              <a:t> e incautación de </a:t>
            </a:r>
            <a:r>
              <a:rPr lang="es-ES" sz="2100" b="1" dirty="0" smtClean="0"/>
              <a:t>insumos químicos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Deficiente funcionamiento de </a:t>
            </a:r>
            <a:r>
              <a:rPr lang="es-ES" sz="2100" b="1" dirty="0" smtClean="0"/>
              <a:t>Inteligencia Financiera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Logros en Colombia / caída de la cooperación internacional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dirty="0" smtClean="0"/>
              <a:t>Debilitamiento de </a:t>
            </a:r>
            <a:r>
              <a:rPr lang="es-ES" sz="2400" b="1" dirty="0" smtClean="0"/>
              <a:t>Sendero </a:t>
            </a:r>
            <a:r>
              <a:rPr lang="es-ES" sz="2400" dirty="0" smtClean="0"/>
              <a:t>en el Alto Huallaga, pero fortalecimiento en el VRAE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dirty="0" smtClean="0"/>
              <a:t>Creciente violencia </a:t>
            </a:r>
            <a:r>
              <a:rPr lang="es-ES" sz="2400" dirty="0" smtClean="0"/>
              <a:t>asociada a los </a:t>
            </a:r>
            <a:r>
              <a:rPr lang="es-ES" sz="2400" b="1" dirty="0" smtClean="0"/>
              <a:t>conflictos</a:t>
            </a:r>
            <a:r>
              <a:rPr lang="es-ES" sz="2400" dirty="0" smtClean="0"/>
              <a:t> </a:t>
            </a:r>
            <a:r>
              <a:rPr lang="es-ES" sz="2400" b="1" dirty="0" smtClean="0"/>
              <a:t>sociales</a:t>
            </a:r>
            <a:endParaRPr lang="es-ES" sz="2400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dirty="0" smtClean="0"/>
              <a:t>Desarrollo de </a:t>
            </a:r>
            <a:r>
              <a:rPr lang="es-ES" sz="2400" b="1" dirty="0" smtClean="0"/>
              <a:t>otras actividades ilegales</a:t>
            </a:r>
            <a:r>
              <a:rPr lang="es-ES" sz="2400" dirty="0" smtClean="0"/>
              <a:t> gracias a la informalidad y la debilidad del Estado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100" dirty="0" smtClean="0"/>
              <a:t>Contrabando, piratería, tala ilegal de madera, minería </a:t>
            </a:r>
            <a:r>
              <a:rPr lang="es-ES" sz="2100" dirty="0" smtClean="0"/>
              <a:t>informal, </a:t>
            </a:r>
            <a:r>
              <a:rPr lang="es-ES" sz="2100" dirty="0" smtClean="0"/>
              <a:t>trata de </a:t>
            </a:r>
            <a:r>
              <a:rPr lang="es-ES" sz="2100" dirty="0" smtClean="0"/>
              <a:t>personas y tráfico de armas, </a:t>
            </a:r>
            <a:r>
              <a:rPr lang="es-ES" sz="2100" dirty="0" smtClean="0"/>
              <a:t>entre otros</a:t>
            </a:r>
            <a:endParaRPr lang="es-P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¿Cómo estamos en lo institucional?</a:t>
            </a:r>
            <a:endParaRPr lang="es-PE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200" b="1" dirty="0" smtClean="0"/>
              <a:t>Tendencias negativas: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000" dirty="0" smtClean="0"/>
              <a:t>Pérdida </a:t>
            </a:r>
            <a:r>
              <a:rPr lang="es-ES" sz="2000" dirty="0" smtClean="0"/>
              <a:t>de liderazgo del Ministerio del </a:t>
            </a:r>
            <a:r>
              <a:rPr lang="es-ES" sz="2000" dirty="0" smtClean="0"/>
              <a:t>Interior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Alta </a:t>
            </a:r>
            <a:r>
              <a:rPr lang="es-ES" sz="1800" dirty="0" smtClean="0"/>
              <a:t>rotación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Ausencia de alta dirección profesional</a:t>
            </a:r>
            <a:endParaRPr lang="es-ES" sz="1800" dirty="0" smtClean="0"/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Ausencia de políticas </a:t>
            </a:r>
            <a:r>
              <a:rPr lang="es-ES" sz="1800" dirty="0" smtClean="0"/>
              <a:t>públicas y de producción y gestión de la información</a:t>
            </a:r>
            <a:endParaRPr lang="es-ES" sz="1800" dirty="0" smtClean="0"/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Débil coordinación interinstitucional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000" dirty="0" smtClean="0"/>
              <a:t>Sostenido repliegue de la Policía </a:t>
            </a:r>
            <a:r>
              <a:rPr lang="es-ES" sz="2000" dirty="0" smtClean="0"/>
              <a:t>Nacional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Régimen laboral anacrónico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Atraso tecnológico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1800" dirty="0" smtClean="0"/>
              <a:t>D</a:t>
            </a:r>
            <a:r>
              <a:rPr lang="es-ES" sz="1800" dirty="0" smtClean="0"/>
              <a:t>eficiente gestión y serios problemas de corrupción</a:t>
            </a:r>
            <a:endParaRPr lang="es-ES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000" dirty="0" smtClean="0"/>
              <a:t>Crónico abandono del sistema penitenciario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000" dirty="0" smtClean="0"/>
              <a:t>Falta de política nacional de prevención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¿Cómo estamos en lo institucional?</a:t>
            </a:r>
            <a:endParaRPr lang="es-PE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b="1" dirty="0" smtClean="0"/>
              <a:t>Tendencias positivas: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Incipiente </a:t>
            </a:r>
            <a:r>
              <a:rPr lang="es-ES" sz="2200" dirty="0" smtClean="0"/>
              <a:t>organización del Sistema Nacional de Seguridad Ciudadana</a:t>
            </a:r>
            <a:endParaRPr lang="es-PE" sz="1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Creciente </a:t>
            </a:r>
            <a:r>
              <a:rPr lang="es-ES" sz="2200" dirty="0" smtClean="0"/>
              <a:t>protagonismo de los </a:t>
            </a:r>
            <a:r>
              <a:rPr lang="es-ES" sz="2200" dirty="0" smtClean="0"/>
              <a:t>municipios</a:t>
            </a:r>
            <a:endParaRPr lang="es-E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¿Qué hacer?</a:t>
            </a:r>
            <a:endParaRPr lang="es-PE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dirty="0" smtClean="0"/>
              <a:t>Decisión, </a:t>
            </a:r>
            <a:r>
              <a:rPr lang="es-ES" sz="2400" dirty="0" smtClean="0"/>
              <a:t>voluntad </a:t>
            </a:r>
            <a:r>
              <a:rPr lang="es-ES" sz="2400" dirty="0" smtClean="0"/>
              <a:t>política y mirada de </a:t>
            </a:r>
            <a:r>
              <a:rPr lang="es-ES" sz="2400" b="1" dirty="0" smtClean="0"/>
              <a:t>largo plazo</a:t>
            </a:r>
            <a:endParaRPr lang="es-ES" sz="2400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b="1" dirty="0" smtClean="0"/>
              <a:t>Política pública</a:t>
            </a:r>
            <a:r>
              <a:rPr lang="es-ES" sz="2400" dirty="0" smtClean="0"/>
              <a:t> y estrategia integral (diseño, implementación, seguimiento y evaluación)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Prevención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C</a:t>
            </a:r>
            <a:r>
              <a:rPr lang="es-ES" sz="2200" dirty="0" smtClean="0"/>
              <a:t>ontrol y sanción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R</a:t>
            </a:r>
            <a:r>
              <a:rPr lang="es-ES" sz="2200" dirty="0" smtClean="0"/>
              <a:t>ehabilitación y reinserción social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Modernización institucional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s-ES" sz="2200" dirty="0" smtClean="0"/>
              <a:t>Producción y gestión de la información (observatorio)</a:t>
            </a:r>
            <a:endParaRPr lang="es-ES" sz="22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400" b="1" dirty="0" smtClean="0"/>
              <a:t>Coordinación</a:t>
            </a:r>
            <a:r>
              <a:rPr lang="es-ES" sz="2400" dirty="0" smtClean="0"/>
              <a:t> interinstitucional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969</TotalTime>
  <Words>399</Words>
  <Application>Microsoft Office PowerPoint</Application>
  <PresentationFormat>Presentación en pantalla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Equidad</vt:lpstr>
      <vt:lpstr>Seguridad Ciudadana</vt:lpstr>
      <vt:lpstr>Seguridad Ciudadana: Estamos mal</vt:lpstr>
      <vt:lpstr>Otras fuentes de inseguridad: De mal en peor</vt:lpstr>
      <vt:lpstr>¿Cómo estamos en lo institucional?</vt:lpstr>
      <vt:lpstr>¿Cómo estamos en lo institucional?</vt:lpstr>
      <vt:lpstr>¿Qué hacer?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desafíos de la seguridad en el Perú</dc:title>
  <dc:creator>HP</dc:creator>
  <cp:lastModifiedBy>HP</cp:lastModifiedBy>
  <cp:revision>110</cp:revision>
  <dcterms:created xsi:type="dcterms:W3CDTF">2011-02-01T14:30:03Z</dcterms:created>
  <dcterms:modified xsi:type="dcterms:W3CDTF">2011-08-19T14:10:27Z</dcterms:modified>
</cp:coreProperties>
</file>